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theme/theme5.xml" ContentType="application/vnd.openxmlformats-officedocument.them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Masters/slideMaster19.xml" ContentType="application/vnd.openxmlformats-officedocument.presentationml.slideMaster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Masters/slideMaster17.xml" ContentType="application/vnd.openxmlformats-officedocument.presentationml.slideMaster+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18.xml" ContentType="application/vnd.openxmlformats-officedocument.theme+xml"/>
  <Override PartName="/ppt/slideLayouts/slideLayout22.xml" ContentType="application/vnd.openxmlformats-officedocument.presentationml.slideLayout+xml"/>
  <Override PartName="/ppt/slideMasters/slideMaster15.xml" ContentType="application/vnd.openxmlformats-officedocument.presentationml.slide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heme/theme16.xml" ContentType="application/vnd.openxmlformats-officedocument.theme+xml"/>
  <Override PartName="/ppt/slideLayouts/slideLayout20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3.xml" ContentType="application/vnd.openxmlformats-officedocument.presentationml.slideMaster+xml"/>
  <Override PartName="/ppt/theme/theme14.xml" ContentType="application/vnd.openxmlformats-officedocument.theme+xml"/>
  <Override PartName="/ppt/slideMasters/slideMaster6.xml" ContentType="application/vnd.openxmlformats-officedocument.presentationml.slideMaster+xml"/>
  <Override PartName="/ppt/slideMasters/slideMaster20.xml" ContentType="application/vnd.openxmlformats-officedocument.presentationml.slideMaster+xml"/>
  <Override PartName="/ppt/theme/theme8.xml" ContentType="application/vnd.openxmlformats-officedocument.theme+xml"/>
  <Override PartName="/ppt/theme/theme12.xml" ContentType="application/vnd.openxmlformats-officedocument.theme+xml"/>
  <Override PartName="/ppt/theme/theme21.xml" ContentType="application/vnd.openxmlformats-officedocument.them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10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theme/theme4.xml" ContentType="application/vnd.openxmlformats-officedocument.them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Masters/slideMaster18.xml" ContentType="application/vnd.openxmlformats-officedocument.presentationml.slideMaster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Masters/slideMaster16.xml" ContentType="application/vnd.openxmlformats-officedocument.presentationml.slideMaster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9.xml" ContentType="application/vnd.openxmlformats-officedocument.theme+xml"/>
  <Override PartName="/ppt/slideLayouts/slideLayout2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Masters/slideMaster14.xml" ContentType="application/vnd.openxmlformats-officedocument.presentationml.slideMaster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17.xml" ContentType="application/vnd.openxmlformats-officedocument.theme+xml"/>
  <Override PartName="/ppt/slideLayouts/slideLayout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Default Extension="gif" ContentType="image/gif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theme/theme22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theme/theme7.xml" ContentType="application/vnd.openxmlformats-officedocument.theme+xml"/>
  <Override PartName="/ppt/theme/theme11.xml" ContentType="application/vnd.openxmlformats-officedocument.theme+xml"/>
  <Override PartName="/ppt/theme/theme20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678" r:id="rId2"/>
    <p:sldMasterId id="2147483680" r:id="rId3"/>
    <p:sldMasterId id="2147483682" r:id="rId4"/>
    <p:sldMasterId id="2147483684" r:id="rId5"/>
    <p:sldMasterId id="2147483686" r:id="rId6"/>
    <p:sldMasterId id="2147483688" r:id="rId7"/>
    <p:sldMasterId id="2147483690" r:id="rId8"/>
    <p:sldMasterId id="2147483692" r:id="rId9"/>
    <p:sldMasterId id="2147483694" r:id="rId10"/>
    <p:sldMasterId id="2147483696" r:id="rId11"/>
    <p:sldMasterId id="2147483698" r:id="rId12"/>
    <p:sldMasterId id="2147483700" r:id="rId13"/>
    <p:sldMasterId id="2147483702" r:id="rId14"/>
    <p:sldMasterId id="2147483712" r:id="rId15"/>
    <p:sldMasterId id="2147483714" r:id="rId16"/>
    <p:sldMasterId id="2147483716" r:id="rId17"/>
    <p:sldMasterId id="2147483718" r:id="rId18"/>
    <p:sldMasterId id="2147483720" r:id="rId19"/>
    <p:sldMasterId id="2147483722" r:id="rId20"/>
    <p:sldMasterId id="2147483724" r:id="rId21"/>
  </p:sldMasterIdLst>
  <p:notesMasterIdLst>
    <p:notesMasterId r:id="rId51"/>
  </p:notesMasterIdLst>
  <p:sldIdLst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304" r:id="rId36"/>
    <p:sldId id="305" r:id="rId37"/>
    <p:sldId id="306" r:id="rId38"/>
    <p:sldId id="307" r:id="rId39"/>
    <p:sldId id="308" r:id="rId40"/>
    <p:sldId id="309" r:id="rId41"/>
    <p:sldId id="310" r:id="rId42"/>
    <p:sldId id="316" r:id="rId43"/>
    <p:sldId id="320" r:id="rId44"/>
    <p:sldId id="317" r:id="rId45"/>
    <p:sldId id="318" r:id="rId46"/>
    <p:sldId id="319" r:id="rId47"/>
    <p:sldId id="321" r:id="rId48"/>
    <p:sldId id="322" r:id="rId49"/>
    <p:sldId id="311" r:id="rId50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5.xml"/><Relationship Id="rId39" Type="http://schemas.openxmlformats.org/officeDocument/2006/relationships/slide" Target="slides/slide18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13.xml"/><Relationship Id="rId42" Type="http://schemas.openxmlformats.org/officeDocument/2006/relationships/slide" Target="slides/slide21.xml"/><Relationship Id="rId47" Type="http://schemas.openxmlformats.org/officeDocument/2006/relationships/slide" Target="slides/slide26.xml"/><Relationship Id="rId50" Type="http://schemas.openxmlformats.org/officeDocument/2006/relationships/slide" Target="slides/slide29.xml"/><Relationship Id="rId55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4.xml"/><Relationship Id="rId33" Type="http://schemas.openxmlformats.org/officeDocument/2006/relationships/slide" Target="slides/slide12.xml"/><Relationship Id="rId38" Type="http://schemas.openxmlformats.org/officeDocument/2006/relationships/slide" Target="slides/slide17.xml"/><Relationship Id="rId46" Type="http://schemas.openxmlformats.org/officeDocument/2006/relationships/slide" Target="slides/slide25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8.xml"/><Relationship Id="rId41" Type="http://schemas.openxmlformats.org/officeDocument/2006/relationships/slide" Target="slides/slide2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3.xml"/><Relationship Id="rId32" Type="http://schemas.openxmlformats.org/officeDocument/2006/relationships/slide" Target="slides/slide11.xml"/><Relationship Id="rId37" Type="http://schemas.openxmlformats.org/officeDocument/2006/relationships/slide" Target="slides/slide16.xml"/><Relationship Id="rId40" Type="http://schemas.openxmlformats.org/officeDocument/2006/relationships/slide" Target="slides/slide19.xml"/><Relationship Id="rId45" Type="http://schemas.openxmlformats.org/officeDocument/2006/relationships/slide" Target="slides/slide24.xml"/><Relationship Id="rId53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2.xml"/><Relationship Id="rId28" Type="http://schemas.openxmlformats.org/officeDocument/2006/relationships/slide" Target="slides/slide7.xml"/><Relationship Id="rId36" Type="http://schemas.openxmlformats.org/officeDocument/2006/relationships/slide" Target="slides/slide15.xml"/><Relationship Id="rId49" Type="http://schemas.openxmlformats.org/officeDocument/2006/relationships/slide" Target="slides/slide28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10.xml"/><Relationship Id="rId44" Type="http://schemas.openxmlformats.org/officeDocument/2006/relationships/slide" Target="slides/slide23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1.xml"/><Relationship Id="rId27" Type="http://schemas.openxmlformats.org/officeDocument/2006/relationships/slide" Target="slides/slide6.xml"/><Relationship Id="rId30" Type="http://schemas.openxmlformats.org/officeDocument/2006/relationships/slide" Target="slides/slide9.xml"/><Relationship Id="rId35" Type="http://schemas.openxmlformats.org/officeDocument/2006/relationships/slide" Target="slides/slide14.xml"/><Relationship Id="rId43" Type="http://schemas.openxmlformats.org/officeDocument/2006/relationships/slide" Target="slides/slide22.xml"/><Relationship Id="rId48" Type="http://schemas.openxmlformats.org/officeDocument/2006/relationships/slide" Target="slides/slide27.xml"/><Relationship Id="rId8" Type="http://schemas.openxmlformats.org/officeDocument/2006/relationships/slideMaster" Target="slideMasters/slideMaster8.xml"/><Relationship Id="rId51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670CC9E1-F2D4-470E-97BC-23A9A60017A6}" type="datetimeFigureOut">
              <a:rPr lang="zh-TW" altLang="en-US"/>
              <a:pPr>
                <a:defRPr/>
              </a:pPr>
              <a:t>2012/1/2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03FC829-1BA4-4BBF-B718-E3FDA5A4F6A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97F3BA53-0D9E-4BE6-9D92-70BF0C3D06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4A5086FD-68C5-4CBD-8C30-45D5DB18339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0D6FE66C-CA4A-4A78-BB9D-CAE4A8836F4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2081785C-88DB-4D74-8D34-D30958137FC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0912D4A4-54BB-4EBF-8F16-7752086E5A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BBD4ADCD-DD52-4AA7-9E45-CD2309ADD8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30207A00-C1E3-45A6-8DB2-74403A9FFAF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9C6C54F3-C0E2-4C2A-90C3-F03FD9AD57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808BE349-73B3-4781-BAC6-833DB2F6A08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D09E1997-76BE-4F63-B9C4-EA9B69A1350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D9A55236-52BD-4FA5-A786-EFB66C6C334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C0A453B3-80C0-490E-AA82-44757862E5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F9FCB890-CE70-40AD-BE86-3D2CC7D889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5768233C-3715-4450-B906-EAB9BC3A598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94B98BCD-AB18-4B48-A574-6266C70686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59EA5856-901E-462E-BE0F-7C414BAFD74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DBB6D5FA-1C64-42C1-898B-F00180AA413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7EBCFA86-A9F2-4BAA-96F6-1DDC431EBB6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67A4FD43-B0CD-47F5-949C-3270044FE12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A15E1460-44F4-41D7-991A-CC8D9032B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4D6C05AE-A8FE-42FC-82F7-5131128D16D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EBCD0E19-1710-46D5-968B-81C6757369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0E8FCF1A-0EF2-446A-AC5A-3845A541CED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2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13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14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15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16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17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18.xml"/></Relationships>
</file>

<file path=ppt/slideMasters/_rels/slideMaster19.xml.rels><?xml version="1.0" encoding="UTF-8" standalone="yes"?>
<Relationships xmlns="http://schemas.openxmlformats.org/package/2006/relationships"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1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20.xml.rels><?xml version="1.0" encoding="UTF-8" standalone="yes"?>
<Relationships xmlns="http://schemas.openxmlformats.org/package/2006/relationships"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20.xml"/></Relationships>
</file>

<file path=ppt/slideMasters/_rels/slideMaster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4" Type="http://schemas.openxmlformats.org/officeDocument/2006/relationships/theme" Target="../theme/theme21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ABE43E8E-1D11-42B2-B045-635995A0750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8EA86982-4D9E-4987-A920-D2F4C4F15FC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643A0BBC-0481-453C-B7E0-034233FF0BA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254B47CD-720B-41C6-9ADE-166A2F2EABA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E5BC2B9A-12AE-401E-9FCA-4FD38C4483E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C0B61590-865B-4950-A74D-39833E672B9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C03E02A0-53A3-4A5A-8908-3BA25A73D8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FEA1C931-43A1-4C7E-AD63-F33DAC769B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FE53603D-0CF3-43AB-8A54-9E9B4254BE2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4B7AF799-217F-4247-9F8F-BF122D9771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0341ABF9-7C33-490B-8C30-B19E039A476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C9D62AAA-972E-4B46-8A9C-DBE320CF41E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9D81D847-0D6A-479C-A24B-8C574B83446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1BFD22FF-FE59-4523-AA9D-2FD7FEA7392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55E14C5B-CEE6-4BD0-8B5C-AAA54BE3992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8EFF4FAA-09F3-4877-8F10-AD8AD6034E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9BA67E9B-1D45-4C00-91A9-AF28ED97912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EC455D54-CA40-4849-AEB7-7BDCA8FE738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BB067C2A-1331-446A-887F-4BE739F5E3E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2FCC1ABD-F0E9-45BD-85AC-862E5DDB8B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rgbClr val="000000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51AFD6A5-EBC9-47C5-A066-73FE870DA70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okzone.com.tw/event/5v-0428/5v01.asp" TargetMode="External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2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696200" cy="26670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zh-TW" altLang="en-US" sz="6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文鼎中黑" pitchFamily="49" charset="-120"/>
              </a:rPr>
              <a:t>羊的故事</a:t>
            </a:r>
            <a:endParaRPr lang="zh-TW" altLang="en-US" sz="3600" b="1" dirty="0" smtClean="0">
              <a:solidFill>
                <a:srgbClr val="6666FF"/>
              </a:solidFill>
              <a:ea typeface="標楷體" pitchFamily="65" charset="-120"/>
            </a:endParaRPr>
          </a:p>
        </p:txBody>
      </p:sp>
      <p:pic>
        <p:nvPicPr>
          <p:cNvPr id="64515" name="Picture 6" descr="狼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3789363"/>
            <a:ext cx="1698625" cy="202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6" name="Picture 7" descr="羊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313" y="3860800"/>
            <a:ext cx="1509712" cy="187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6666FF"/>
                </a:solidFill>
                <a:ea typeface="標楷體" pitchFamily="65" charset="-120"/>
              </a:rPr>
              <a:t>羊的獨特能力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457200" y="1600200"/>
            <a:ext cx="3189288" cy="244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>
                <a:solidFill>
                  <a:srgbClr val="FF6600"/>
                </a:solidFill>
                <a:latin typeface="Times New Roman" pitchFamily="18" charset="0"/>
                <a:ea typeface="標楷體" pitchFamily="65" charset="-120"/>
              </a:rPr>
              <a:t>奧圖：</a:t>
            </a:r>
          </a:p>
          <a:p>
            <a:pPr>
              <a:spcBef>
                <a:spcPct val="50000"/>
              </a:spcBef>
            </a:pPr>
            <a:r>
              <a:rPr lang="zh-TW" altLang="en-US" sz="2800">
                <a:solidFill>
                  <a:srgbClr val="FF6600"/>
                </a:solidFill>
                <a:latin typeface="Times New Roman" pitchFamily="18" charset="0"/>
                <a:ea typeface="標楷體" pitchFamily="65" charset="-120"/>
              </a:rPr>
              <a:t>我們都說狼不可能</a:t>
            </a:r>
          </a:p>
          <a:p>
            <a:pPr>
              <a:spcBef>
                <a:spcPct val="50000"/>
              </a:spcBef>
            </a:pPr>
            <a:r>
              <a:rPr lang="zh-TW" altLang="en-US" sz="2800">
                <a:solidFill>
                  <a:srgbClr val="FF6600"/>
                </a:solidFill>
                <a:latin typeface="Times New Roman" pitchFamily="18" charset="0"/>
                <a:ea typeface="標楷體" pitchFamily="65" charset="-120"/>
              </a:rPr>
              <a:t>被阻擋，但我們怎</a:t>
            </a:r>
          </a:p>
          <a:p>
            <a:pPr>
              <a:spcBef>
                <a:spcPct val="50000"/>
              </a:spcBef>
            </a:pPr>
            <a:r>
              <a:rPr lang="zh-TW" altLang="en-US" sz="2800">
                <a:solidFill>
                  <a:srgbClr val="FF6600"/>
                </a:solidFill>
                <a:latin typeface="Times New Roman" pitchFamily="18" charset="0"/>
                <a:ea typeface="標楷體" pitchFamily="65" charset="-120"/>
              </a:rPr>
              <a:t>麼知道這是真的。</a:t>
            </a:r>
            <a:endParaRPr lang="zh-TW" altLang="en-US" sz="3600">
              <a:solidFill>
                <a:srgbClr val="FF66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219700" y="1916113"/>
            <a:ext cx="3165475" cy="148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zh-TW" altLang="en-US" sz="2800">
                <a:solidFill>
                  <a:srgbClr val="00CC99"/>
                </a:solidFill>
                <a:latin typeface="Times New Roman" pitchFamily="18" charset="0"/>
                <a:ea typeface="標楷體" pitchFamily="65" charset="-120"/>
              </a:rPr>
              <a:t>賽普：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zh-TW" altLang="en-US" sz="2800">
                <a:solidFill>
                  <a:srgbClr val="00CC99"/>
                </a:solidFill>
                <a:latin typeface="Times New Roman" pitchFamily="18" charset="0"/>
                <a:ea typeface="標楷體" pitchFamily="65" charset="-120"/>
              </a:rPr>
              <a:t>我學會了用牙齒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zh-TW" altLang="en-US" sz="2800">
                <a:solidFill>
                  <a:srgbClr val="00CC99"/>
                </a:solidFill>
                <a:latin typeface="Times New Roman" pitchFamily="18" charset="0"/>
                <a:ea typeface="標楷體" pitchFamily="65" charset="-120"/>
              </a:rPr>
              <a:t>拔掉我蹄上的刺。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611188" y="4941888"/>
            <a:ext cx="3028950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琪琪：</a:t>
            </a:r>
          </a:p>
          <a:p>
            <a:pPr>
              <a:spcBef>
                <a:spcPct val="50000"/>
              </a:spcBef>
            </a:pPr>
            <a:r>
              <a:rPr lang="zh-TW" altLang="en-US" sz="28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我也學會了挖洞。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364163" y="4581525"/>
            <a:ext cx="3024187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>
                <a:solidFill>
                  <a:srgbClr val="6666FF"/>
                </a:solidFill>
                <a:latin typeface="Times New Roman" pitchFamily="18" charset="0"/>
                <a:ea typeface="標楷體" pitchFamily="65" charset="-120"/>
              </a:rPr>
              <a:t>傑洛米：</a:t>
            </a:r>
          </a:p>
          <a:p>
            <a:pPr>
              <a:spcBef>
                <a:spcPct val="50000"/>
              </a:spcBef>
            </a:pPr>
            <a:r>
              <a:rPr lang="zh-TW" altLang="en-US" sz="2800">
                <a:solidFill>
                  <a:srgbClr val="6666FF"/>
                </a:solidFill>
                <a:latin typeface="Times New Roman" pitchFamily="18" charset="0"/>
                <a:ea typeface="標楷體" pitchFamily="65" charset="-120"/>
              </a:rPr>
              <a:t>我能用鼻子把</a:t>
            </a:r>
          </a:p>
          <a:p>
            <a:pPr>
              <a:spcBef>
                <a:spcPct val="50000"/>
              </a:spcBef>
            </a:pPr>
            <a:r>
              <a:rPr lang="zh-TW" altLang="en-US" sz="2800">
                <a:solidFill>
                  <a:srgbClr val="6666FF"/>
                </a:solidFill>
                <a:latin typeface="Times New Roman" pitchFamily="18" charset="0"/>
                <a:ea typeface="標楷體" pitchFamily="65" charset="-120"/>
              </a:rPr>
              <a:t>石頭推成一推。</a:t>
            </a:r>
          </a:p>
        </p:txBody>
      </p:sp>
      <p:pic>
        <p:nvPicPr>
          <p:cNvPr id="73735" name="Picture 10" descr="j029912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51275" y="3213100"/>
            <a:ext cx="1100138" cy="1804988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83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83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83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83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83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83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583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583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583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4" descr="g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252913" y="1844675"/>
            <a:ext cx="4891087" cy="3783013"/>
          </a:xfrm>
          <a:noFill/>
        </p:spPr>
      </p:pic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3886200"/>
            <a:ext cx="3505200" cy="166211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zh-TW" altLang="en-US" sz="2800" smtClean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</a:rPr>
              <a:t>麻里葉塔：</a:t>
            </a:r>
          </a:p>
          <a:p>
            <a:pPr marL="0" indent="0" eaLnBrk="1" hangingPunct="1">
              <a:buFontTx/>
              <a:buNone/>
            </a:pPr>
            <a:r>
              <a:rPr lang="zh-TW" altLang="en-US" sz="2800" smtClean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</a:rPr>
              <a:t>不過這樣並不能真正解決狼的問</a:t>
            </a:r>
            <a:r>
              <a:rPr lang="en-US" altLang="zh-TW" sz="2800" smtClean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</a:rPr>
              <a:t>..... </a:t>
            </a:r>
            <a:r>
              <a:rPr lang="zh-TW" altLang="en-US" sz="2800" smtClean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</a:rPr>
              <a:t>。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4643438" y="5949950"/>
            <a:ext cx="3384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8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奧圖負責今晚的守夜</a:t>
            </a: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468313" y="1196975"/>
            <a:ext cx="3740150" cy="154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800">
                <a:solidFill>
                  <a:srgbClr val="3333CC"/>
                </a:solidFill>
                <a:latin typeface="Times New Roman" pitchFamily="18" charset="0"/>
                <a:ea typeface="標楷體" pitchFamily="65" charset="-120"/>
              </a:rPr>
              <a:t>可莉：</a:t>
            </a:r>
          </a:p>
          <a:p>
            <a:pPr>
              <a:spcBef>
                <a:spcPct val="20000"/>
              </a:spcBef>
            </a:pPr>
            <a:r>
              <a:rPr lang="zh-TW" altLang="en-US" sz="2800">
                <a:solidFill>
                  <a:srgbClr val="3333CC"/>
                </a:solidFill>
                <a:latin typeface="Times New Roman" pitchFamily="18" charset="0"/>
                <a:ea typeface="標楷體" pitchFamily="65" charset="-120"/>
              </a:rPr>
              <a:t>也許我們可以圍</a:t>
            </a:r>
          </a:p>
          <a:p>
            <a:pPr>
              <a:spcBef>
                <a:spcPct val="20000"/>
              </a:spcBef>
            </a:pPr>
            <a:r>
              <a:rPr lang="zh-TW" altLang="en-US" sz="2800">
                <a:solidFill>
                  <a:srgbClr val="3333CC"/>
                </a:solidFill>
                <a:latin typeface="Times New Roman" pitchFamily="18" charset="0"/>
                <a:ea typeface="標楷體" pitchFamily="65" charset="-120"/>
              </a:rPr>
              <a:t>成一個圈睡覺。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autoUpdateAnimBg="0"/>
      <p:bldP spid="59400" grpId="0" autoUpdateAnimBg="0"/>
      <p:bldP spid="5940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3068638"/>
            <a:ext cx="7772400" cy="1143000"/>
          </a:xfrm>
        </p:spPr>
        <p:txBody>
          <a:bodyPr/>
          <a:lstStyle/>
          <a:p>
            <a:pPr eaLnBrk="1" hangingPunct="1"/>
            <a:r>
              <a:rPr lang="zh-TW" altLang="en-US" sz="4000" smtClean="0">
                <a:solidFill>
                  <a:srgbClr val="FF0000"/>
                </a:solidFill>
                <a:ea typeface="標楷體" pitchFamily="65" charset="-120"/>
              </a:rPr>
              <a:t>第二天早上，</a:t>
            </a:r>
            <a:br>
              <a:rPr lang="zh-TW" altLang="en-US" sz="4000" smtClean="0">
                <a:solidFill>
                  <a:srgbClr val="FF0000"/>
                </a:solidFill>
                <a:ea typeface="標楷體" pitchFamily="65" charset="-120"/>
              </a:rPr>
            </a:br>
            <a:r>
              <a:rPr lang="zh-TW" altLang="en-US" sz="4000" smtClean="0">
                <a:solidFill>
                  <a:srgbClr val="FF0000"/>
                </a:solidFill>
                <a:ea typeface="標楷體" pitchFamily="65" charset="-120"/>
              </a:rPr>
              <a:t>奧圖不見了。</a:t>
            </a:r>
          </a:p>
        </p:txBody>
      </p:sp>
      <p:pic>
        <p:nvPicPr>
          <p:cNvPr id="75779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55650" y="692150"/>
            <a:ext cx="2447925" cy="1931988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900113" y="1052513"/>
            <a:ext cx="3028950" cy="180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可莉：</a:t>
            </a:r>
          </a:p>
          <a:p>
            <a:pPr>
              <a:spcBef>
                <a:spcPct val="50000"/>
              </a:spcBef>
            </a:pPr>
            <a:r>
              <a:rPr lang="zh-TW" altLang="en-US" sz="28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都是這些狼！</a:t>
            </a:r>
          </a:p>
          <a:p>
            <a:pPr>
              <a:spcBef>
                <a:spcPct val="50000"/>
              </a:spcBef>
            </a:pPr>
            <a:r>
              <a:rPr lang="zh-TW" altLang="en-US" sz="28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這全是他們的錯！</a:t>
            </a: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5076825" y="836613"/>
            <a:ext cx="3740150" cy="372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>
                <a:solidFill>
                  <a:srgbClr val="6666FF"/>
                </a:solidFill>
                <a:latin typeface="Times New Roman" pitchFamily="18" charset="0"/>
                <a:ea typeface="標楷體" pitchFamily="65" charset="-120"/>
              </a:rPr>
              <a:t>賽普哭道：</a:t>
            </a:r>
          </a:p>
          <a:p>
            <a:pPr>
              <a:spcBef>
                <a:spcPct val="50000"/>
              </a:spcBef>
            </a:pPr>
            <a:r>
              <a:rPr lang="zh-TW" altLang="en-US" sz="2800">
                <a:solidFill>
                  <a:srgbClr val="6666FF"/>
                </a:solidFill>
                <a:latin typeface="Times New Roman" pitchFamily="18" charset="0"/>
                <a:ea typeface="標楷體" pitchFamily="65" charset="-120"/>
              </a:rPr>
              <a:t>我們該怎麼做？</a:t>
            </a:r>
          </a:p>
          <a:p>
            <a:pPr>
              <a:spcBef>
                <a:spcPct val="50000"/>
              </a:spcBef>
            </a:pPr>
            <a:r>
              <a:rPr lang="zh-TW" altLang="en-US" sz="2800">
                <a:solidFill>
                  <a:srgbClr val="6666FF"/>
                </a:solidFill>
                <a:latin typeface="Times New Roman" pitchFamily="18" charset="0"/>
                <a:ea typeface="標楷體" pitchFamily="65" charset="-120"/>
              </a:rPr>
              <a:t>狼又精明又強壯，</a:t>
            </a:r>
          </a:p>
          <a:p>
            <a:pPr>
              <a:spcBef>
                <a:spcPct val="50000"/>
              </a:spcBef>
            </a:pPr>
            <a:r>
              <a:rPr lang="zh-TW" altLang="en-US" sz="2800">
                <a:solidFill>
                  <a:srgbClr val="6666FF"/>
                </a:solidFill>
                <a:latin typeface="Times New Roman" pitchFamily="18" charset="0"/>
                <a:ea typeface="標楷體" pitchFamily="65" charset="-120"/>
              </a:rPr>
              <a:t>我們擋不了他們的。</a:t>
            </a:r>
          </a:p>
          <a:p>
            <a:pPr>
              <a:spcBef>
                <a:spcPct val="50000"/>
              </a:spcBef>
            </a:pPr>
            <a:r>
              <a:rPr lang="zh-TW" altLang="en-US" sz="2800">
                <a:solidFill>
                  <a:srgbClr val="6666FF"/>
                </a:solidFill>
                <a:latin typeface="Times New Roman" pitchFamily="18" charset="0"/>
                <a:ea typeface="標楷體" pitchFamily="65" charset="-120"/>
              </a:rPr>
              <a:t>如果沒有狼的話，</a:t>
            </a:r>
          </a:p>
          <a:p>
            <a:pPr>
              <a:spcBef>
                <a:spcPct val="50000"/>
              </a:spcBef>
            </a:pPr>
            <a:r>
              <a:rPr lang="zh-TW" altLang="en-US" sz="2800">
                <a:solidFill>
                  <a:srgbClr val="6666FF"/>
                </a:solidFill>
                <a:latin typeface="Times New Roman" pitchFamily="18" charset="0"/>
                <a:ea typeface="標楷體" pitchFamily="65" charset="-120"/>
              </a:rPr>
              <a:t>我們日子會過得好些。</a:t>
            </a:r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611188" y="4437063"/>
            <a:ext cx="3503612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800">
                <a:solidFill>
                  <a:srgbClr val="993300"/>
                </a:solidFill>
                <a:latin typeface="Times New Roman" pitchFamily="18" charset="0"/>
                <a:ea typeface="標楷體" pitchFamily="65" charset="-120"/>
              </a:rPr>
              <a:t>只要那道笨圍牆再高一點，狼就跳不過去。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zh-TW" sz="2800">
              <a:solidFill>
                <a:srgbClr val="993300"/>
              </a:solidFill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/>
      <p:bldP spid="61445" grpId="0"/>
      <p:bldP spid="6144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981075"/>
            <a:ext cx="5111750" cy="4114800"/>
          </a:xfrm>
        </p:spPr>
        <p:txBody>
          <a:bodyPr/>
          <a:lstStyle/>
          <a:p>
            <a:pPr marL="476250" indent="-476250" eaLnBrk="1" hangingPunct="1">
              <a:buFontTx/>
              <a:buNone/>
            </a:pPr>
            <a:r>
              <a:rPr lang="zh-TW" altLang="en-US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小羊麻里葉塔：</a:t>
            </a:r>
          </a:p>
          <a:p>
            <a:pPr marL="476250" indent="-476250" eaLnBrk="1" hangingPunct="1">
              <a:buFontTx/>
              <a:buNone/>
            </a:pPr>
            <a:r>
              <a:rPr lang="zh-TW" altLang="en-US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怎麼狼只是爾而會來，而不是隨時會來？</a:t>
            </a:r>
          </a:p>
          <a:p>
            <a:pPr marL="476250" indent="-476250" eaLnBrk="1" hangingPunct="1"/>
            <a:endParaRPr lang="en-US" altLang="zh-TW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77827" name="Picture 4" descr="g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757738" y="1700213"/>
            <a:ext cx="3373437" cy="4395787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990600"/>
            <a:ext cx="3810000" cy="242728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zh-TW" altLang="en-US" sz="2800" smtClean="0">
                <a:solidFill>
                  <a:srgbClr val="FF0000"/>
                </a:solidFill>
                <a:ea typeface="標楷體" pitchFamily="65" charset="-120"/>
              </a:rPr>
              <a:t>假如無法將圍欄增高，無法把狼擋在外頭，我們只能束手無策。我們沒有工具可以用來加高圍欄。</a:t>
            </a:r>
            <a:endParaRPr lang="zh-TW" altLang="en-US" sz="2800" smtClean="0"/>
          </a:p>
        </p:txBody>
      </p:sp>
      <p:pic>
        <p:nvPicPr>
          <p:cNvPr id="82947" name="Picture 4" descr="g3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580063" y="2743200"/>
            <a:ext cx="3136900" cy="4114800"/>
          </a:xfrm>
          <a:noFill/>
        </p:spPr>
      </p:pic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838200" y="3962400"/>
            <a:ext cx="3810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>
                <a:solidFill>
                  <a:srgbClr val="00CC99"/>
                </a:solidFill>
                <a:latin typeface="Times New Roman" pitchFamily="18" charset="0"/>
                <a:ea typeface="標楷體" pitchFamily="65" charset="-120"/>
              </a:rPr>
              <a:t>祖先教導我們狼是既存的事實。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55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 autoUpdateAnimBg="0"/>
      <p:bldP spid="65543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765175"/>
            <a:ext cx="3810000" cy="152082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zh-TW" altLang="en-US" sz="2800" smtClean="0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麻里葉塔是對的，狼似乎只在某些時候來，這沒什麼道理。</a:t>
            </a:r>
          </a:p>
          <a:p>
            <a:pPr marL="0" indent="0" eaLnBrk="1" hangingPunct="1">
              <a:buFontTx/>
              <a:buNone/>
            </a:pPr>
            <a:endParaRPr lang="en-US" altLang="zh-TW" sz="2800" smtClean="0">
              <a:solidFill>
                <a:srgbClr val="6666FF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83971" name="Picture 4" descr="g3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8200" y="2173288"/>
            <a:ext cx="3810000" cy="3730625"/>
          </a:xfrm>
          <a:noFill/>
        </p:spPr>
      </p:pic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533400" y="3276600"/>
            <a:ext cx="40386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去年夏季鬧乾旱，那時狼似乎比較常來，嗯</a:t>
            </a:r>
            <a:r>
              <a:rPr lang="en-US" altLang="zh-TW" sz="280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..........</a:t>
            </a:r>
            <a:endParaRPr lang="en-US" altLang="zh-TW" sz="2800">
              <a:solidFill>
                <a:srgbClr val="6666FF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6568" name="Rectangle 8"/>
          <p:cNvSpPr>
            <a:spLocks noChangeArrowheads="1"/>
          </p:cNvSpPr>
          <p:nvPr/>
        </p:nvSpPr>
        <p:spPr bwMode="auto">
          <a:xfrm>
            <a:off x="609600" y="5486400"/>
            <a:ext cx="4806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800">
                <a:solidFill>
                  <a:srgbClr val="6666FF"/>
                </a:solidFill>
                <a:latin typeface="標楷體" pitchFamily="65" charset="-120"/>
                <a:ea typeface="標楷體" pitchFamily="65" charset="-120"/>
              </a:rPr>
              <a:t>也許狼並不是跳過圍欄來的。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  <p:bldP spid="66567" grpId="0" autoUpdateAnimBg="0"/>
      <p:bldP spid="66568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4" descr="g3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55875" y="333375"/>
            <a:ext cx="4114800" cy="58674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rgbClr val="FF0000"/>
                </a:solidFill>
                <a:ea typeface="標楷體" pitchFamily="65" charset="-120"/>
              </a:rPr>
              <a:t>可莉的發現</a:t>
            </a:r>
          </a:p>
        </p:txBody>
      </p:sp>
      <p:pic>
        <p:nvPicPr>
          <p:cNvPr id="86019" name="Picture 7" descr="旋轉g4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12975" y="1981200"/>
            <a:ext cx="4716463" cy="41148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2" name="Picture 4" descr="旋轉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47813" y="1268413"/>
            <a:ext cx="5561012" cy="41148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447800" y="1905000"/>
            <a:ext cx="7010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zh-TW" altLang="en-US" sz="2800">
                <a:solidFill>
                  <a:srgbClr val="000000"/>
                </a:solidFill>
                <a:latin typeface="Trebuchet MS" pitchFamily="34" charset="0"/>
                <a:ea typeface="標楷體" pitchFamily="65" charset="-120"/>
              </a:rPr>
              <a:t>在很久很久以前</a:t>
            </a:r>
            <a:r>
              <a:rPr lang="en-US" altLang="zh-TW" sz="2800">
                <a:solidFill>
                  <a:srgbClr val="000000"/>
                </a:solidFill>
                <a:latin typeface="Trebuchet MS" pitchFamily="34" charset="0"/>
                <a:ea typeface="標楷體" pitchFamily="65" charset="-120"/>
              </a:rPr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6666FF"/>
                </a:solidFill>
                <a:ea typeface="標楷體" pitchFamily="65" charset="-120"/>
              </a:rPr>
              <a:t>學習型羊群</a:t>
            </a:r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457200" y="1828800"/>
            <a:ext cx="3189288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dirty="0">
                <a:solidFill>
                  <a:srgbClr val="FF6600"/>
                </a:solidFill>
                <a:latin typeface="Times New Roman" pitchFamily="18" charset="0"/>
                <a:ea typeface="標楷體" pitchFamily="65" charset="-120"/>
              </a:rPr>
              <a:t>我懂了，狼不是越過圍欄，而是從它下面進來的。</a:t>
            </a:r>
            <a:endParaRPr lang="zh-TW" altLang="en-US" sz="3600" dirty="0">
              <a:solidFill>
                <a:srgbClr val="FF66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5219700" y="1916113"/>
            <a:ext cx="316547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我們無法控制下雨的時間，還是要受制於狼群和天氣！</a:t>
            </a: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609600" y="3886200"/>
            <a:ext cx="29718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TW" altLang="en-US" sz="2800">
                <a:solidFill>
                  <a:srgbClr val="3333CC"/>
                </a:solidFill>
                <a:latin typeface="Times New Roman" pitchFamily="18" charset="0"/>
                <a:ea typeface="標楷體" pitchFamily="65" charset="-120"/>
              </a:rPr>
              <a:t>乾旱時狼就會從下方爬進來。下雨過後水量太大，狼就無法通過，表示</a:t>
            </a:r>
            <a:r>
              <a:rPr lang="zh-TW" altLang="en-US" sz="2800" i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rPr>
              <a:t>狼不會游泳</a:t>
            </a:r>
            <a:r>
              <a:rPr lang="zh-TW" altLang="en-US" sz="2800">
                <a:solidFill>
                  <a:srgbClr val="3333CC"/>
                </a:solidFill>
                <a:latin typeface="Times New Roman" pitchFamily="18" charset="0"/>
                <a:ea typeface="標楷體" pitchFamily="65" charset="-120"/>
              </a:rPr>
              <a:t>！</a:t>
            </a:r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5410200" y="4419600"/>
            <a:ext cx="3276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我們無法控制天氣，但可控制水的流量。</a:t>
            </a:r>
          </a:p>
        </p:txBody>
      </p:sp>
      <p:pic>
        <p:nvPicPr>
          <p:cNvPr id="88071" name="Picture 7" descr="j029912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51275" y="3213100"/>
            <a:ext cx="1100138" cy="1804988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3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3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 autoUpdateAnimBg="0"/>
      <p:bldP spid="83972" grpId="0" build="p" autoUpdateAnimBg="0"/>
      <p:bldP spid="83973" grpId="0" build="p" autoUpdateAnimBg="0"/>
      <p:bldP spid="83974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 descr="歡喜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371600"/>
            <a:ext cx="6985000" cy="370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2438400" y="4953000"/>
            <a:ext cx="46418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3600">
                <a:solidFill>
                  <a:srgbClr val="0066FF"/>
                </a:solidFill>
                <a:latin typeface="Times New Roman" pitchFamily="18" charset="0"/>
                <a:ea typeface="標楷體" pitchFamily="65" charset="-120"/>
              </a:rPr>
              <a:t>美麗的池塘</a:t>
            </a:r>
          </a:p>
          <a:p>
            <a:pPr algn="ctr">
              <a:spcBef>
                <a:spcPct val="50000"/>
              </a:spcBef>
            </a:pPr>
            <a:r>
              <a:rPr lang="en-US" altLang="zh-TW" sz="36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.....</a:t>
            </a:r>
            <a:r>
              <a:rPr lang="zh-TW" altLang="en-US" sz="36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不再有羊不見了</a:t>
            </a:r>
            <a:r>
              <a:rPr lang="en-US" altLang="zh-TW" sz="36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..... </a:t>
            </a:r>
          </a:p>
        </p:txBody>
      </p:sp>
      <p:sp>
        <p:nvSpPr>
          <p:cNvPr id="69639" name="AutoShape 7"/>
          <p:cNvSpPr>
            <a:spLocks noChangeArrowheads="1"/>
          </p:cNvSpPr>
          <p:nvPr/>
        </p:nvSpPr>
        <p:spPr bwMode="auto">
          <a:xfrm>
            <a:off x="533400" y="457200"/>
            <a:ext cx="1447800" cy="12954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zh-TW" altLang="zh-TW" sz="3600">
              <a:solidFill>
                <a:srgbClr val="FF0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69640" name="AutoShape 8"/>
          <p:cNvSpPr>
            <a:spLocks noChangeArrowheads="1"/>
          </p:cNvSpPr>
          <p:nvPr/>
        </p:nvSpPr>
        <p:spPr bwMode="auto">
          <a:xfrm>
            <a:off x="762000" y="457200"/>
            <a:ext cx="1066800" cy="685800"/>
          </a:xfrm>
          <a:prstGeom prst="wedgeRoundRectCallout">
            <a:avLst>
              <a:gd name="adj1" fmla="val 112056"/>
              <a:gd name="adj2" fmla="val 115972"/>
              <a:gd name="adj3" fmla="val 16667"/>
            </a:avLst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zh-TW" altLang="en-US" sz="2000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琪琪負責挖洞</a:t>
            </a:r>
          </a:p>
        </p:txBody>
      </p:sp>
      <p:sp>
        <p:nvSpPr>
          <p:cNvPr id="69641" name="AutoShape 9"/>
          <p:cNvSpPr>
            <a:spLocks noChangeArrowheads="1"/>
          </p:cNvSpPr>
          <p:nvPr/>
        </p:nvSpPr>
        <p:spPr bwMode="auto">
          <a:xfrm>
            <a:off x="5562600" y="228600"/>
            <a:ext cx="1676400" cy="1066800"/>
          </a:xfrm>
          <a:prstGeom prst="wedgeEllipseCallout">
            <a:avLst>
              <a:gd name="adj1" fmla="val -43750"/>
              <a:gd name="adj2" fmla="val 7000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zh-TW" altLang="zh-TW" sz="3600">
              <a:solidFill>
                <a:srgbClr val="FF0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69643" name="AutoShape 11"/>
          <p:cNvSpPr>
            <a:spLocks noChangeArrowheads="1"/>
          </p:cNvSpPr>
          <p:nvPr/>
        </p:nvSpPr>
        <p:spPr bwMode="auto">
          <a:xfrm>
            <a:off x="4648200" y="152400"/>
            <a:ext cx="2209800" cy="762000"/>
          </a:xfrm>
          <a:prstGeom prst="wedgeRoundRectCallout">
            <a:avLst>
              <a:gd name="adj1" fmla="val -20403"/>
              <a:gd name="adj2" fmla="val 118958"/>
              <a:gd name="adj3" fmla="val 16667"/>
            </a:avLst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zh-TW" altLang="en-US" sz="2000" dirty="0">
                <a:solidFill>
                  <a:srgbClr val="6666FF"/>
                </a:solidFill>
                <a:latin typeface="Times New Roman" pitchFamily="18" charset="0"/>
                <a:ea typeface="標楷體" pitchFamily="65" charset="-120"/>
              </a:rPr>
              <a:t>傑洛米用鼻子把石頭推成一推。</a:t>
            </a:r>
          </a:p>
        </p:txBody>
      </p:sp>
      <p:sp>
        <p:nvSpPr>
          <p:cNvPr id="69644" name="AutoShape 12"/>
          <p:cNvSpPr>
            <a:spLocks noChangeArrowheads="1"/>
          </p:cNvSpPr>
          <p:nvPr/>
        </p:nvSpPr>
        <p:spPr bwMode="auto">
          <a:xfrm>
            <a:off x="7391400" y="457200"/>
            <a:ext cx="1447800" cy="990600"/>
          </a:xfrm>
          <a:prstGeom prst="wedgeRoundRectCallout">
            <a:avLst>
              <a:gd name="adj1" fmla="val -70616"/>
              <a:gd name="adj2" fmla="val 88301"/>
              <a:gd name="adj3" fmla="val 16667"/>
            </a:avLst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zh-TW" altLang="en-US" sz="2000">
                <a:solidFill>
                  <a:srgbClr val="00CC99"/>
                </a:solidFill>
                <a:latin typeface="Times New Roman" pitchFamily="18" charset="0"/>
                <a:ea typeface="標楷體" pitchFamily="65" charset="-120"/>
              </a:rPr>
              <a:t>賽普用牙齒拔掉其他羊蹄上的刺。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9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9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9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9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9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autoUpdateAnimBg="0"/>
      <p:bldP spid="69639" grpId="0" autoUpdateAnimBg="0"/>
      <p:bldP spid="69640" grpId="0" animBg="1" autoUpdateAnimBg="0"/>
      <p:bldP spid="69641" grpId="0" autoUpdateAnimBg="0"/>
      <p:bldP spid="69643" grpId="0" animBg="1" autoUpdateAnimBg="0"/>
      <p:bldP spid="69644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6981825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sz="3600" smtClean="0">
                <a:solidFill>
                  <a:srgbClr val="FF0000"/>
                </a:solidFill>
                <a:ea typeface="標楷體" pitchFamily="65" charset="-120"/>
              </a:rPr>
              <a:t>   </a:t>
            </a:r>
            <a:r>
              <a:rPr lang="zh-TW" altLang="en-US" sz="3600" smtClean="0">
                <a:solidFill>
                  <a:srgbClr val="FF0000"/>
                </a:solidFill>
                <a:ea typeface="標楷體" pitchFamily="65" charset="-120"/>
              </a:rPr>
              <a:t>我說的跟奧圖所說的一樣。我們必須學習、一起學習，並且學習得比狼快。</a:t>
            </a:r>
          </a:p>
        </p:txBody>
      </p:sp>
      <p:pic>
        <p:nvPicPr>
          <p:cNvPr id="78851" name="Picture 8" descr="j014948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932363" y="3644900"/>
            <a:ext cx="2833687" cy="2879725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2132856"/>
            <a:ext cx="7772400" cy="1143000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五項修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練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341438"/>
            <a:ext cx="7391400" cy="1447800"/>
          </a:xfrm>
        </p:spPr>
        <p:txBody>
          <a:bodyPr/>
          <a:lstStyle/>
          <a:p>
            <a:pPr marL="952500" indent="-952500" eaLnBrk="1" hangingPunct="1">
              <a:buFontTx/>
              <a:buNone/>
            </a:pPr>
            <a:r>
              <a:rPr lang="zh-TW" altLang="en-US" sz="3000" smtClean="0">
                <a:solidFill>
                  <a:srgbClr val="FF6600"/>
                </a:solidFill>
                <a:ea typeface="標楷體" pitchFamily="65" charset="-120"/>
              </a:rPr>
              <a:t>第一，記住奧圖的</a:t>
            </a:r>
            <a:r>
              <a:rPr lang="zh-TW" altLang="en-US" sz="3000" u="sng" smtClean="0">
                <a:solidFill>
                  <a:srgbClr val="FF6600"/>
                </a:solidFill>
                <a:ea typeface="標楷體" pitchFamily="65" charset="-120"/>
              </a:rPr>
              <a:t>願景</a:t>
            </a:r>
            <a:r>
              <a:rPr lang="zh-TW" altLang="en-US" sz="3000" smtClean="0">
                <a:solidFill>
                  <a:srgbClr val="FF6600"/>
                </a:solidFill>
                <a:ea typeface="標楷體" pitchFamily="65" charset="-120"/>
              </a:rPr>
              <a:t>，有一天不再有其它的羊因狼而死掉。如果記住這點，我想大家就會知道要做什麼事。</a:t>
            </a:r>
          </a:p>
          <a:p>
            <a:pPr marL="952500" indent="-952500" eaLnBrk="1" hangingPunct="1">
              <a:buFontTx/>
              <a:buNone/>
            </a:pPr>
            <a:endParaRPr lang="en-US" altLang="zh-TW" sz="3000" smtClean="0">
              <a:solidFill>
                <a:srgbClr val="FF6600"/>
              </a:solidFill>
              <a:ea typeface="標楷體" pitchFamily="65" charset="-120"/>
            </a:endParaRPr>
          </a:p>
        </p:txBody>
      </p:sp>
      <p:sp>
        <p:nvSpPr>
          <p:cNvPr id="64521" name="AutoShape 9"/>
          <p:cNvSpPr>
            <a:spLocks noChangeArrowheads="1"/>
          </p:cNvSpPr>
          <p:nvPr/>
        </p:nvSpPr>
        <p:spPr bwMode="auto">
          <a:xfrm>
            <a:off x="5219700" y="4005263"/>
            <a:ext cx="3581400" cy="533400"/>
          </a:xfrm>
          <a:prstGeom prst="cloudCallout">
            <a:avLst>
              <a:gd name="adj1" fmla="val -80630"/>
              <a:gd name="adj2" fmla="val -236903"/>
            </a:avLst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zh-TW" altLang="en-US" sz="2400">
                <a:solidFill>
                  <a:srgbClr val="FF0000"/>
                </a:solidFill>
                <a:latin typeface="Times New Roman" pitchFamily="18" charset="0"/>
                <a:ea typeface="華康中圓體" pitchFamily="49" charset="-120"/>
              </a:rPr>
              <a:t>建立共同願景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4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autoUpdateAnimBg="0"/>
      <p:bldP spid="64521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533400" y="1125538"/>
            <a:ext cx="74676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52500" indent="-952500">
              <a:spcBef>
                <a:spcPct val="50000"/>
              </a:spcBef>
            </a:pPr>
            <a:r>
              <a:rPr lang="zh-TW" altLang="en-US" sz="3000">
                <a:solidFill>
                  <a:srgbClr val="006600"/>
                </a:solidFill>
                <a:latin typeface="Times New Roman" pitchFamily="18" charset="0"/>
                <a:ea typeface="標楷體" pitchFamily="65" charset="-120"/>
              </a:rPr>
              <a:t>第二，我們先談談大家</a:t>
            </a:r>
            <a:r>
              <a:rPr lang="zh-TW" altLang="en-US" sz="3000" u="sng">
                <a:solidFill>
                  <a:srgbClr val="006600"/>
                </a:solidFill>
                <a:latin typeface="Times New Roman" pitchFamily="18" charset="0"/>
                <a:ea typeface="標楷體" pitchFamily="65" charset="-120"/>
              </a:rPr>
              <a:t>信以為真</a:t>
            </a:r>
            <a:r>
              <a:rPr lang="zh-TW" altLang="en-US" sz="3000">
                <a:solidFill>
                  <a:srgbClr val="006600"/>
                </a:solidFill>
                <a:latin typeface="Times New Roman" pitchFamily="18" charset="0"/>
                <a:ea typeface="標楷體" pitchFamily="65" charset="-120"/>
              </a:rPr>
              <a:t>的事情。大家都說狼太精明，難以抵擋。我們將這點當作事實，並且就此做出所有的決定。也許這是真的，但如果事實並非如此呢？</a:t>
            </a:r>
          </a:p>
        </p:txBody>
      </p:sp>
      <p:sp>
        <p:nvSpPr>
          <p:cNvPr id="86021" name="AutoShape 5"/>
          <p:cNvSpPr>
            <a:spLocks noChangeArrowheads="1"/>
          </p:cNvSpPr>
          <p:nvPr/>
        </p:nvSpPr>
        <p:spPr bwMode="auto">
          <a:xfrm>
            <a:off x="5292725" y="4292600"/>
            <a:ext cx="3581400" cy="609600"/>
          </a:xfrm>
          <a:prstGeom prst="cloudCallout">
            <a:avLst>
              <a:gd name="adj1" fmla="val -89185"/>
              <a:gd name="adj2" fmla="val -178125"/>
            </a:avLst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zh-TW" altLang="en-US" sz="2400">
                <a:solidFill>
                  <a:srgbClr val="FF0000"/>
                </a:solidFill>
                <a:latin typeface="Times New Roman" pitchFamily="18" charset="0"/>
                <a:ea typeface="華康中圓體" pitchFamily="49" charset="-120"/>
              </a:rPr>
              <a:t>改變心智模式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 build="p" autoUpdateAnimBg="0"/>
      <p:bldP spid="86021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539750" y="1557338"/>
            <a:ext cx="7239000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52500" indent="-952500">
              <a:spcBef>
                <a:spcPct val="50000"/>
              </a:spcBef>
            </a:pPr>
            <a:r>
              <a:rPr lang="zh-TW" altLang="en-US" sz="3000" dirty="0">
                <a:solidFill>
                  <a:srgbClr val="0033CC"/>
                </a:solidFill>
                <a:latin typeface="Times New Roman" pitchFamily="18" charset="0"/>
                <a:ea typeface="標楷體" pitchFamily="65" charset="-120"/>
              </a:rPr>
              <a:t>第三，讓我們想想看要怎樣以不同的方式來作事情。讓我們出去蒐集點子和資訊，儘量發掘有關狼的事情，然後再</a:t>
            </a:r>
            <a:r>
              <a:rPr lang="zh-TW" altLang="en-US" sz="3000" u="sng" dirty="0">
                <a:solidFill>
                  <a:srgbClr val="0033CC"/>
                </a:solidFill>
                <a:latin typeface="Times New Roman" pitchFamily="18" charset="0"/>
                <a:ea typeface="標楷體" pitchFamily="65" charset="-120"/>
              </a:rPr>
              <a:t>彼此分享</a:t>
            </a:r>
            <a:r>
              <a:rPr lang="zh-TW" altLang="en-US" sz="3000" dirty="0">
                <a:solidFill>
                  <a:srgbClr val="0033CC"/>
                </a:solidFill>
                <a:latin typeface="Times New Roman" pitchFamily="18" charset="0"/>
                <a:ea typeface="標楷體" pitchFamily="65" charset="-120"/>
              </a:rPr>
              <a:t>我們知道的每一件</a:t>
            </a:r>
            <a:r>
              <a:rPr lang="zh-TW" altLang="en-US" sz="3000" dirty="0" smtClean="0">
                <a:solidFill>
                  <a:srgbClr val="0033CC"/>
                </a:solidFill>
                <a:latin typeface="Times New Roman" pitchFamily="18" charset="0"/>
                <a:ea typeface="標楷體" pitchFamily="65" charset="-120"/>
              </a:rPr>
              <a:t>事，而發揮出集體智慧。</a:t>
            </a:r>
            <a:endParaRPr lang="zh-TW" altLang="en-US" sz="3000" dirty="0">
              <a:solidFill>
                <a:srgbClr val="0033CC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87045" name="AutoShape 5"/>
          <p:cNvSpPr>
            <a:spLocks noChangeArrowheads="1"/>
          </p:cNvSpPr>
          <p:nvPr/>
        </p:nvSpPr>
        <p:spPr bwMode="auto">
          <a:xfrm>
            <a:off x="2987824" y="4581525"/>
            <a:ext cx="5184576" cy="609600"/>
          </a:xfrm>
          <a:prstGeom prst="cloudCallout">
            <a:avLst>
              <a:gd name="adj1" fmla="val -48343"/>
              <a:gd name="adj2" fmla="val -210417"/>
            </a:avLst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zh-TW" altLang="en-US" sz="2400" dirty="0">
                <a:solidFill>
                  <a:srgbClr val="FF0000"/>
                </a:solidFill>
                <a:latin typeface="Times New Roman" pitchFamily="18" charset="0"/>
                <a:ea typeface="華康中圓體" pitchFamily="49" charset="-120"/>
              </a:rPr>
              <a:t>團隊</a:t>
            </a:r>
            <a:r>
              <a:rPr lang="zh-TW" altLang="en-US" sz="2400" dirty="0" smtClean="0">
                <a:solidFill>
                  <a:srgbClr val="FF0000"/>
                </a:solidFill>
                <a:latin typeface="Times New Roman" pitchFamily="18" charset="0"/>
                <a:ea typeface="華康中圓體" pitchFamily="49" charset="-120"/>
              </a:rPr>
              <a:t>學習</a:t>
            </a:r>
            <a:endParaRPr lang="zh-TW" altLang="en-US" sz="2400" dirty="0">
              <a:solidFill>
                <a:srgbClr val="FF0000"/>
              </a:solidFill>
              <a:latin typeface="Times New Roman" pitchFamily="18" charset="0"/>
              <a:ea typeface="華康中圓體" pitchFamily="49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4" grpId="0" build="p" autoUpdateAnimBg="0"/>
      <p:bldP spid="87045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484784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</a:rPr>
              <a:t>第四，為快速</a:t>
            </a:r>
            <a:r>
              <a:rPr lang="zh-TW" altLang="en-US" dirty="0" smtClean="0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</a:rPr>
              <a:t>完成池塘的建造，</a:t>
            </a:r>
            <a:r>
              <a:rPr lang="zh-TW" altLang="en-US" dirty="0" smtClean="0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</a:rPr>
              <a:t>琪琪挖洞、傑</a:t>
            </a:r>
            <a:r>
              <a:rPr lang="zh-TW" altLang="en-US" dirty="0" smtClean="0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</a:rPr>
              <a:t>洛</a:t>
            </a:r>
            <a:r>
              <a:rPr lang="zh-TW" altLang="en-US" dirty="0" smtClean="0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</a:rPr>
              <a:t>米</a:t>
            </a:r>
            <a:r>
              <a:rPr lang="zh-TW" altLang="en-US" dirty="0" smtClean="0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</a:rPr>
              <a:t>推</a:t>
            </a:r>
            <a:r>
              <a:rPr lang="zh-TW" altLang="en-US" dirty="0" smtClean="0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</a:rPr>
              <a:t>石頭、賽普拔刺等能力需進一步提升與</a:t>
            </a:r>
            <a:r>
              <a:rPr lang="zh-TW" altLang="en-US" smtClean="0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</a:rPr>
              <a:t>整合，不畏辛苦並</a:t>
            </a:r>
            <a:r>
              <a:rPr lang="zh-TW" altLang="en-US" dirty="0" smtClean="0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</a:rPr>
              <a:t>產生綜效，讓他們在關鍵時刻，達成保護羊群的使命。</a:t>
            </a:r>
            <a:endParaRPr lang="zh-TW" altLang="en-US" dirty="0" smtClean="0">
              <a:solidFill>
                <a:schemeClr val="accent2"/>
              </a:solidFill>
              <a:latin typeface="Times New Roman" pitchFamily="18" charset="0"/>
              <a:ea typeface="標楷體" pitchFamily="65" charset="-120"/>
            </a:endParaRPr>
          </a:p>
          <a:p>
            <a:pPr>
              <a:buNone/>
            </a:pPr>
            <a:endParaRPr lang="zh-TW" altLang="en-US" dirty="0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2123728" y="4725144"/>
            <a:ext cx="6115000" cy="609600"/>
          </a:xfrm>
          <a:prstGeom prst="cloudCallout">
            <a:avLst>
              <a:gd name="adj1" fmla="val -27996"/>
              <a:gd name="adj2" fmla="val -303860"/>
            </a:avLst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zh-TW" altLang="en-US" sz="2400" dirty="0" smtClean="0">
                <a:solidFill>
                  <a:srgbClr val="FF0000"/>
                </a:solidFill>
                <a:latin typeface="Times New Roman" pitchFamily="18" charset="0"/>
                <a:ea typeface="華康中圓體" pitchFamily="49" charset="-120"/>
              </a:rPr>
              <a:t>自我</a:t>
            </a:r>
            <a:r>
              <a:rPr lang="zh-TW" altLang="en-US" sz="2400" dirty="0">
                <a:solidFill>
                  <a:srgbClr val="FF0000"/>
                </a:solidFill>
                <a:latin typeface="Times New Roman" pitchFamily="18" charset="0"/>
                <a:ea typeface="華康中圓體" pitchFamily="49" charset="-120"/>
              </a:rPr>
              <a:t>超越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26876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zh-TW" altLang="en-US" sz="2800" dirty="0" smtClean="0">
                <a:solidFill>
                  <a:srgbClr val="FF6600"/>
                </a:solidFill>
                <a:latin typeface="Times New Roman" pitchFamily="18" charset="0"/>
                <a:ea typeface="標楷體" pitchFamily="65" charset="-120"/>
              </a:rPr>
              <a:t>第五，我</a:t>
            </a:r>
            <a:r>
              <a:rPr lang="zh-TW" altLang="en-US" sz="2800" dirty="0" smtClean="0">
                <a:solidFill>
                  <a:srgbClr val="FF6600"/>
                </a:solidFill>
                <a:latin typeface="Times New Roman" pitchFamily="18" charset="0"/>
                <a:ea typeface="標楷體" pitchFamily="65" charset="-120"/>
              </a:rPr>
              <a:t>懂了，狼不是越過圍欄，而是從它下面進來的</a:t>
            </a:r>
            <a:r>
              <a:rPr lang="zh-TW" altLang="en-US" sz="2800" dirty="0" smtClean="0">
                <a:solidFill>
                  <a:srgbClr val="FF6600"/>
                </a:solidFill>
                <a:latin typeface="Times New Roman" pitchFamily="18" charset="0"/>
                <a:ea typeface="標楷體" pitchFamily="65" charset="-120"/>
              </a:rPr>
              <a:t>。</a:t>
            </a:r>
            <a:r>
              <a:rPr lang="zh-TW" altLang="en-US" sz="2800" dirty="0" smtClean="0">
                <a:solidFill>
                  <a:srgbClr val="3333CC"/>
                </a:solidFill>
                <a:latin typeface="Times New Roman" pitchFamily="18" charset="0"/>
                <a:ea typeface="標楷體" pitchFamily="65" charset="-120"/>
              </a:rPr>
              <a:t>乾旱</a:t>
            </a:r>
            <a:r>
              <a:rPr lang="zh-TW" altLang="en-US" sz="2800" dirty="0" smtClean="0">
                <a:solidFill>
                  <a:srgbClr val="3333CC"/>
                </a:solidFill>
                <a:latin typeface="Times New Roman" pitchFamily="18" charset="0"/>
                <a:ea typeface="標楷體" pitchFamily="65" charset="-120"/>
              </a:rPr>
              <a:t>時狼就會從下方爬進來。下雨過後水量太大，狼就無法通過，表示</a:t>
            </a:r>
            <a:r>
              <a:rPr lang="zh-TW" altLang="en-US" sz="2800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rPr>
              <a:t>狼不會游泳</a:t>
            </a:r>
            <a:r>
              <a:rPr lang="zh-TW" altLang="en-US" sz="2800" dirty="0" smtClean="0">
                <a:solidFill>
                  <a:srgbClr val="3333CC"/>
                </a:solidFill>
                <a:latin typeface="Times New Roman" pitchFamily="18" charset="0"/>
                <a:ea typeface="標楷體" pitchFamily="65" charset="-120"/>
              </a:rPr>
              <a:t>！</a:t>
            </a:r>
            <a:r>
              <a:rPr lang="zh-TW" altLang="en-US" sz="2800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我們</a:t>
            </a:r>
            <a:r>
              <a:rPr lang="zh-TW" altLang="en-US" sz="2800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無法控制下雨的時間</a:t>
            </a:r>
            <a:r>
              <a:rPr lang="zh-TW" altLang="en-US" sz="2800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，</a:t>
            </a:r>
            <a:r>
              <a:rPr lang="zh-TW" altLang="en-US" sz="2800" b="1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但</a:t>
            </a:r>
            <a:r>
              <a:rPr lang="zh-TW" altLang="en-US" sz="2800" b="1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可控制水的流量。</a:t>
            </a:r>
          </a:p>
          <a:p>
            <a:endParaRPr lang="zh-TW" altLang="en-US" sz="2800" dirty="0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2123728" y="4509120"/>
            <a:ext cx="6115000" cy="609600"/>
          </a:xfrm>
          <a:prstGeom prst="cloudCallout">
            <a:avLst>
              <a:gd name="adj1" fmla="val -21867"/>
              <a:gd name="adj2" fmla="val -367794"/>
            </a:avLst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zh-TW" altLang="en-US" sz="2400" dirty="0" smtClean="0">
                <a:solidFill>
                  <a:srgbClr val="FF0000"/>
                </a:solidFill>
                <a:latin typeface="Times New Roman" pitchFamily="18" charset="0"/>
                <a:ea typeface="華康中圓體" pitchFamily="49" charset="-120"/>
              </a:rPr>
              <a:t>系統思考</a:t>
            </a:r>
            <a:endParaRPr lang="zh-TW" altLang="en-US" sz="2400" dirty="0">
              <a:solidFill>
                <a:srgbClr val="FF0000"/>
              </a:solidFill>
              <a:latin typeface="Times New Roman" pitchFamily="18" charset="0"/>
              <a:ea typeface="華康中圓體" pitchFamily="49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1066800" y="989013"/>
            <a:ext cx="6788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200" b="1"/>
              <a:t>《</a:t>
            </a:r>
            <a:r>
              <a:rPr lang="zh-TW" altLang="en-US" sz="3200" b="1"/>
              <a:t>比狼學得快</a:t>
            </a:r>
            <a:r>
              <a:rPr lang="en-US" altLang="zh-TW" sz="3200" b="1"/>
              <a:t>》</a:t>
            </a:r>
            <a:r>
              <a:rPr lang="zh-TW" altLang="en-US" sz="3200" b="1"/>
              <a:t>－建立學習型羊群 ！</a:t>
            </a:r>
          </a:p>
        </p:txBody>
      </p:sp>
      <p:pic>
        <p:nvPicPr>
          <p:cNvPr id="13315" name="Picture 3" descr="比狼學得快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836863"/>
            <a:ext cx="2322513" cy="203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116" name="Rectangle 6"/>
          <p:cNvSpPr>
            <a:spLocks noChangeArrowheads="1"/>
          </p:cNvSpPr>
          <p:nvPr/>
        </p:nvSpPr>
        <p:spPr bwMode="auto">
          <a:xfrm>
            <a:off x="5257800" y="2514600"/>
            <a:ext cx="34290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TW" altLang="en-US" sz="2400">
                <a:latin typeface="華康中圓體" pitchFamily="49" charset="-120"/>
                <a:ea typeface="華康中圓體" pitchFamily="49" charset="-120"/>
              </a:rPr>
              <a:t>當羊群開始改變信念，</a:t>
            </a:r>
          </a:p>
          <a:p>
            <a:pPr eaLnBrk="0" hangingPunct="0"/>
            <a:r>
              <a:rPr lang="zh-TW" altLang="en-US" sz="2400">
                <a:latin typeface="華康中圓體" pitchFamily="49" charset="-120"/>
                <a:ea typeface="華康中圓體" pitchFamily="49" charset="-120"/>
              </a:rPr>
              <a:t>要比狼學得快，</a:t>
            </a:r>
          </a:p>
          <a:p>
            <a:pPr eaLnBrk="0" hangingPunct="0"/>
            <a:r>
              <a:rPr lang="zh-TW" altLang="en-US" sz="2400">
                <a:latin typeface="華康中圓體" pitchFamily="49" charset="-120"/>
                <a:ea typeface="華康中圓體" pitchFamily="49" charset="-120"/>
              </a:rPr>
              <a:t>命運開始大逆轉！</a:t>
            </a:r>
          </a:p>
          <a:p>
            <a:pPr eaLnBrk="0" hangingPunct="0"/>
            <a:endParaRPr lang="zh-TW" altLang="en-US" sz="2400">
              <a:latin typeface="標楷體" pitchFamily="65" charset="-120"/>
            </a:endParaRPr>
          </a:p>
          <a:p>
            <a:pPr eaLnBrk="0" hangingPunct="0"/>
            <a:r>
              <a:rPr lang="zh-TW" altLang="en-US" sz="2400">
                <a:latin typeface="華康中圓體" pitchFamily="49" charset="-120"/>
                <a:ea typeface="華康中圓體" pitchFamily="49" charset="-120"/>
              </a:rPr>
              <a:t>你呢？你的團隊呢？</a:t>
            </a:r>
          </a:p>
          <a:p>
            <a:pPr eaLnBrk="0" hangingPunct="0"/>
            <a:r>
              <a:rPr lang="zh-TW" altLang="en-US" sz="2400">
                <a:latin typeface="華康中圓體" pitchFamily="49" charset="-120"/>
                <a:ea typeface="華康中圓體" pitchFamily="49" charset="-120"/>
              </a:rPr>
              <a:t>比競爭者學得夠快嗎？</a:t>
            </a:r>
          </a:p>
        </p:txBody>
      </p:sp>
      <p:pic>
        <p:nvPicPr>
          <p:cNvPr id="90117" name="Picture 8" descr="比狼學得快封面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400" y="2209800"/>
            <a:ext cx="2181225" cy="281940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90118" name="Rectangle 10"/>
          <p:cNvSpPr>
            <a:spLocks noChangeArrowheads="1"/>
          </p:cNvSpPr>
          <p:nvPr/>
        </p:nvSpPr>
        <p:spPr bwMode="auto">
          <a:xfrm>
            <a:off x="990600" y="57912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TW" altLang="en-US" sz="2400" b="1">
                <a:solidFill>
                  <a:schemeClr val="accent2"/>
                </a:solidFill>
                <a:latin typeface="標楷體" pitchFamily="65" charset="-120"/>
              </a:rPr>
              <a:t>－從五項修練，建立學習型組織－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2743200"/>
            <a:ext cx="7772400" cy="1143000"/>
          </a:xfrm>
        </p:spPr>
        <p:txBody>
          <a:bodyPr/>
          <a:lstStyle/>
          <a:p>
            <a:pPr algn="l" eaLnBrk="1" hangingPunct="1"/>
            <a:r>
              <a:rPr lang="zh-TW" altLang="en-US" smtClean="0">
                <a:solidFill>
                  <a:srgbClr val="FF6600"/>
                </a:solidFill>
                <a:ea typeface="標楷體" pitchFamily="65" charset="-120"/>
              </a:rPr>
              <a:t>這是一隻狼</a:t>
            </a:r>
          </a:p>
        </p:txBody>
      </p:sp>
      <p:pic>
        <p:nvPicPr>
          <p:cNvPr id="66563" name="Picture 7" descr="狼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752600"/>
            <a:ext cx="262255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09600" y="2743200"/>
            <a:ext cx="388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400">
                <a:solidFill>
                  <a:srgbClr val="3333CC"/>
                </a:solidFill>
                <a:latin typeface="Times New Roman" pitchFamily="18" charset="0"/>
                <a:ea typeface="標楷體" pitchFamily="65" charset="-120"/>
              </a:rPr>
              <a:t>這是一隻羊</a:t>
            </a:r>
          </a:p>
        </p:txBody>
      </p:sp>
      <p:pic>
        <p:nvPicPr>
          <p:cNvPr id="67587" name="Picture 6" descr="羊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828800"/>
            <a:ext cx="2325688" cy="287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609600" y="2362200"/>
            <a:ext cx="2438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4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狼吃羊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191000" y="5105400"/>
            <a:ext cx="3276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36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有問題嗎？</a:t>
            </a:r>
          </a:p>
        </p:txBody>
      </p:sp>
      <p:pic>
        <p:nvPicPr>
          <p:cNvPr id="68612" name="Picture 6" descr="狼吃羊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1295400"/>
            <a:ext cx="3505200" cy="304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>
            <a:spLocks noChangeArrowheads="1"/>
          </p:cNvSpPr>
          <p:nvPr/>
        </p:nvSpPr>
        <p:spPr bwMode="auto">
          <a:xfrm>
            <a:off x="1905000" y="1066800"/>
            <a:ext cx="533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zh-TW" altLang="en-US" sz="2800">
                <a:solidFill>
                  <a:srgbClr val="3333CC"/>
                </a:solidFill>
                <a:latin typeface="Times New Roman" pitchFamily="18" charset="0"/>
                <a:ea typeface="標楷體" pitchFamily="65" charset="-120"/>
              </a:rPr>
              <a:t>有一群羊生活在美麗的草原上，</a:t>
            </a:r>
          </a:p>
          <a:p>
            <a:pPr algn="just">
              <a:spcBef>
                <a:spcPct val="20000"/>
              </a:spcBef>
            </a:pPr>
            <a:r>
              <a:rPr lang="zh-TW" altLang="en-US" sz="2800">
                <a:solidFill>
                  <a:srgbClr val="3333CC"/>
                </a:solidFill>
                <a:latin typeface="Times New Roman" pitchFamily="18" charset="0"/>
                <a:ea typeface="標楷體" pitchFamily="65" charset="-120"/>
              </a:rPr>
              <a:t>羊群活動的地方有好幾英哩長</a:t>
            </a:r>
          </a:p>
          <a:p>
            <a:pPr algn="just">
              <a:spcBef>
                <a:spcPct val="20000"/>
              </a:spcBef>
            </a:pPr>
            <a:r>
              <a:rPr lang="zh-TW" altLang="en-US" sz="2800">
                <a:solidFill>
                  <a:srgbClr val="3333CC"/>
                </a:solidFill>
                <a:latin typeface="Times New Roman" pitchFamily="18" charset="0"/>
                <a:ea typeface="標楷體" pitchFamily="65" charset="-120"/>
              </a:rPr>
              <a:t>用尖刺的鐵絲網圍著。</a:t>
            </a:r>
          </a:p>
        </p:txBody>
      </p:sp>
      <p:pic>
        <p:nvPicPr>
          <p:cNvPr id="69635" name="Picture 6" descr="羊的家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743200"/>
            <a:ext cx="5715000" cy="328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3"/>
          <p:cNvSpPr txBox="1">
            <a:spLocks noChangeArrowheads="1"/>
          </p:cNvSpPr>
          <p:nvPr/>
        </p:nvSpPr>
        <p:spPr bwMode="auto">
          <a:xfrm>
            <a:off x="1981200" y="1143000"/>
            <a:ext cx="5181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30000"/>
              </a:spcBef>
              <a:spcAft>
                <a:spcPct val="30000"/>
              </a:spcAft>
            </a:pPr>
            <a:r>
              <a:rPr lang="zh-TW" altLang="en-US" sz="2800">
                <a:solidFill>
                  <a:srgbClr val="6666FF"/>
                </a:solidFill>
                <a:latin typeface="Times New Roman" pitchFamily="18" charset="0"/>
                <a:ea typeface="標楷體" pitchFamily="65" charset="-120"/>
              </a:rPr>
              <a:t>但是不管怎樣，狼還是進得來</a:t>
            </a:r>
          </a:p>
        </p:txBody>
      </p:sp>
      <p:pic>
        <p:nvPicPr>
          <p:cNvPr id="7173" name="Picture 5" descr="狼與羊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8538" y="2060575"/>
            <a:ext cx="4713287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1752600" y="4724400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800">
                <a:solidFill>
                  <a:srgbClr val="FF6600"/>
                </a:solidFill>
                <a:latin typeface="Times New Roman" pitchFamily="18" charset="0"/>
                <a:ea typeface="標楷體" pitchFamily="65" charset="-120"/>
              </a:rPr>
              <a:t>有一天不再有別的羊成了狼的早餐</a:t>
            </a:r>
          </a:p>
        </p:txBody>
      </p:sp>
      <p:sp>
        <p:nvSpPr>
          <p:cNvPr id="71683" name="Rectangle 4"/>
          <p:cNvSpPr>
            <a:spLocks noChangeArrowheads="1"/>
          </p:cNvSpPr>
          <p:nvPr/>
        </p:nvSpPr>
        <p:spPr bwMode="auto">
          <a:xfrm>
            <a:off x="323850" y="3716338"/>
            <a:ext cx="2470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600">
                <a:solidFill>
                  <a:srgbClr val="FF6600"/>
                </a:solidFill>
                <a:latin typeface="Times New Roman" pitchFamily="18" charset="0"/>
                <a:ea typeface="標楷體" pitchFamily="65" charset="-120"/>
              </a:rPr>
              <a:t>我有一個夢</a:t>
            </a:r>
          </a:p>
        </p:txBody>
      </p:sp>
      <p:pic>
        <p:nvPicPr>
          <p:cNvPr id="9221" name="Picture 5" descr="羊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1143000"/>
            <a:ext cx="2452688" cy="326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5" name="AutoShape 8"/>
          <p:cNvSpPr>
            <a:spLocks noChangeArrowheads="1"/>
          </p:cNvSpPr>
          <p:nvPr/>
        </p:nvSpPr>
        <p:spPr bwMode="auto">
          <a:xfrm rot="1585456">
            <a:off x="6011863" y="2205038"/>
            <a:ext cx="1152525" cy="227012"/>
          </a:xfrm>
          <a:prstGeom prst="leftArrow">
            <a:avLst>
              <a:gd name="adj1" fmla="val 50000"/>
              <a:gd name="adj2" fmla="val 126923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endParaRPr lang="zh-TW" altLang="en-US" sz="3600">
              <a:solidFill>
                <a:srgbClr val="FF0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71686" name="Text Box 9"/>
          <p:cNvSpPr txBox="1">
            <a:spLocks noChangeArrowheads="1"/>
          </p:cNvSpPr>
          <p:nvPr/>
        </p:nvSpPr>
        <p:spPr bwMode="auto">
          <a:xfrm>
            <a:off x="7164388" y="2276475"/>
            <a:ext cx="895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8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奧圖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2362200" y="3124200"/>
            <a:ext cx="5873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</a:pPr>
            <a:r>
              <a:rPr lang="zh-TW" altLang="en-US" sz="2800">
                <a:solidFill>
                  <a:srgbClr val="6666FF"/>
                </a:solidFill>
                <a:latin typeface="Times New Roman" pitchFamily="18" charset="0"/>
                <a:ea typeface="標楷體" pitchFamily="65" charset="-120"/>
              </a:rPr>
              <a:t>「要怎麼做？」每一隻羊都想要知道</a:t>
            </a:r>
          </a:p>
        </p:txBody>
      </p:sp>
      <p:pic>
        <p:nvPicPr>
          <p:cNvPr id="72707" name="Picture 6" descr="羊思考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447800"/>
            <a:ext cx="2400300" cy="342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08" name="Picture 7" descr="羊思考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3810000"/>
            <a:ext cx="2514600" cy="230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09" name="Picture 8" descr="羊思考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533400"/>
            <a:ext cx="1917700" cy="250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9_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0_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1_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2_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3_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8_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9_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20_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21_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22_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23_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24_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937</TotalTime>
  <Words>813</Words>
  <Application>Microsoft Office PowerPoint</Application>
  <PresentationFormat>如螢幕大小 (4:3)</PresentationFormat>
  <Paragraphs>82</Paragraphs>
  <Slides>29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21</vt:i4>
      </vt:variant>
      <vt:variant>
        <vt:lpstr>投影片標題</vt:lpstr>
      </vt:variant>
      <vt:variant>
        <vt:i4>29</vt:i4>
      </vt:variant>
    </vt:vector>
  </HeadingPairs>
  <TitlesOfParts>
    <vt:vector size="50" baseType="lpstr">
      <vt:lpstr>預設簡報設計</vt:lpstr>
      <vt:lpstr>1_預設簡報設計</vt:lpstr>
      <vt:lpstr>2_預設簡報設計</vt:lpstr>
      <vt:lpstr>3_預設簡報設計</vt:lpstr>
      <vt:lpstr>4_預設簡報設計</vt:lpstr>
      <vt:lpstr>5_預設簡報設計</vt:lpstr>
      <vt:lpstr>6_預設簡報設計</vt:lpstr>
      <vt:lpstr>7_預設簡報設計</vt:lpstr>
      <vt:lpstr>8_預設簡報設計</vt:lpstr>
      <vt:lpstr>9_預設簡報設計</vt:lpstr>
      <vt:lpstr>10_預設簡報設計</vt:lpstr>
      <vt:lpstr>11_預設簡報設計</vt:lpstr>
      <vt:lpstr>12_預設簡報設計</vt:lpstr>
      <vt:lpstr>13_預設簡報設計</vt:lpstr>
      <vt:lpstr>18_預設簡報設計</vt:lpstr>
      <vt:lpstr>19_預設簡報設計</vt:lpstr>
      <vt:lpstr>20_預設簡報設計</vt:lpstr>
      <vt:lpstr>21_預設簡報設計</vt:lpstr>
      <vt:lpstr>22_預設簡報設計</vt:lpstr>
      <vt:lpstr>23_預設簡報設計</vt:lpstr>
      <vt:lpstr>24_預設簡報設計</vt:lpstr>
      <vt:lpstr>羊的故事</vt:lpstr>
      <vt:lpstr>投影片 2</vt:lpstr>
      <vt:lpstr>這是一隻狼</vt:lpstr>
      <vt:lpstr>投影片 4</vt:lpstr>
      <vt:lpstr>投影片 5</vt:lpstr>
      <vt:lpstr>投影片 6</vt:lpstr>
      <vt:lpstr>投影片 7</vt:lpstr>
      <vt:lpstr>投影片 8</vt:lpstr>
      <vt:lpstr>投影片 9</vt:lpstr>
      <vt:lpstr>羊的獨特能力</vt:lpstr>
      <vt:lpstr>投影片 11</vt:lpstr>
      <vt:lpstr>第二天早上， 奧圖不見了。</vt:lpstr>
      <vt:lpstr>投影片 13</vt:lpstr>
      <vt:lpstr>投影片 14</vt:lpstr>
      <vt:lpstr>投影片 15</vt:lpstr>
      <vt:lpstr>投影片 16</vt:lpstr>
      <vt:lpstr>投影片 17</vt:lpstr>
      <vt:lpstr>可莉的發現</vt:lpstr>
      <vt:lpstr>投影片 19</vt:lpstr>
      <vt:lpstr>學習型羊群</vt:lpstr>
      <vt:lpstr>投影片 21</vt:lpstr>
      <vt:lpstr>投影片 22</vt:lpstr>
      <vt:lpstr>五項修練</vt:lpstr>
      <vt:lpstr>投影片 24</vt:lpstr>
      <vt:lpstr>投影片 25</vt:lpstr>
      <vt:lpstr>投影片 26</vt:lpstr>
      <vt:lpstr>投影片 27</vt:lpstr>
      <vt:lpstr>投影片 28</vt:lpstr>
      <vt:lpstr>投影片 29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Your User Name</dc:creator>
  <cp:lastModifiedBy>USER</cp:lastModifiedBy>
  <cp:revision>61</cp:revision>
  <dcterms:created xsi:type="dcterms:W3CDTF">2009-10-19T13:30:52Z</dcterms:created>
  <dcterms:modified xsi:type="dcterms:W3CDTF">2012-01-02T14:50:24Z</dcterms:modified>
</cp:coreProperties>
</file>